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1" r:id="rId9"/>
    <p:sldId id="272" r:id="rId10"/>
    <p:sldId id="273" r:id="rId11"/>
    <p:sldId id="296" r:id="rId12"/>
    <p:sldId id="297" r:id="rId13"/>
    <p:sldId id="308" r:id="rId14"/>
    <p:sldId id="305" r:id="rId15"/>
    <p:sldId id="307" r:id="rId16"/>
    <p:sldId id="275" r:id="rId17"/>
    <p:sldId id="299" r:id="rId18"/>
    <p:sldId id="316" r:id="rId19"/>
    <p:sldId id="277" r:id="rId20"/>
    <p:sldId id="301" r:id="rId21"/>
    <p:sldId id="302" r:id="rId22"/>
    <p:sldId id="278" r:id="rId23"/>
    <p:sldId id="314" r:id="rId24"/>
    <p:sldId id="276" r:id="rId25"/>
    <p:sldId id="312" r:id="rId26"/>
    <p:sldId id="315" r:id="rId27"/>
    <p:sldId id="280" r:id="rId28"/>
    <p:sldId id="281" r:id="rId29"/>
    <p:sldId id="286" r:id="rId30"/>
    <p:sldId id="282" r:id="rId31"/>
    <p:sldId id="318" r:id="rId32"/>
    <p:sldId id="320" r:id="rId33"/>
    <p:sldId id="309" r:id="rId34"/>
    <p:sldId id="319" r:id="rId35"/>
    <p:sldId id="285" r:id="rId36"/>
    <p:sldId id="317" r:id="rId37"/>
    <p:sldId id="283" r:id="rId38"/>
    <p:sldId id="322" r:id="rId39"/>
    <p:sldId id="321" r:id="rId40"/>
    <p:sldId id="303" r:id="rId41"/>
    <p:sldId id="323" r:id="rId42"/>
    <p:sldId id="326" r:id="rId43"/>
    <p:sldId id="324" r:id="rId44"/>
    <p:sldId id="327" r:id="rId45"/>
    <p:sldId id="328" r:id="rId46"/>
    <p:sldId id="329" r:id="rId47"/>
    <p:sldId id="330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Lato" panose="020F0502020204030203" pitchFamily="34" charset="77"/>
      <p:regular r:id="rId54"/>
      <p:bold r:id="rId55"/>
      <p:italic r:id="rId56"/>
      <p:boldItalic r:id="rId57"/>
    </p:embeddedFont>
    <p:embeddedFont>
      <p:font typeface="Montserrat" pitchFamily="2" charset="77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9A1291-B28D-4783-9893-1EE2367302A4}">
  <a:tblStyle styleId="{399A1291-B28D-4783-9893-1EE2367302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61" autoAdjust="0"/>
    <p:restoredTop sz="94640"/>
  </p:normalViewPr>
  <p:slideViewPr>
    <p:cSldViewPr snapToGrid="0">
      <p:cViewPr varScale="1">
        <p:scale>
          <a:sx n="95" d="100"/>
          <a:sy n="95" d="100"/>
        </p:scale>
        <p:origin x="176" y="10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daf658d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daf658d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417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019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454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daf658d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daf658d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daf658d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daf658d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This ensures that if the LSTM provides a single reading that is different from the other readings in the buffer, it will not consider it. The Estimator will only consider a reading if it occurs consistently.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db16428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db16428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db16428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db16428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717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db16428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db16428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930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762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db164285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db164285c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db16428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db16428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3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db16428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db16428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db16428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db16428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447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703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926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db16428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db16428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79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db16428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db16428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837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db16428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db16428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2698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491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14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971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5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07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1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0" name="Google Shape;50;p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2" name="Google Shape;7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1" name="Google Shape;81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media" Target="../media/media3.mpeg"/><Relationship Id="rId7" Type="http://schemas.openxmlformats.org/officeDocument/2006/relationships/image" Target="../media/image3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25422" y="1079638"/>
            <a:ext cx="4806750" cy="184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200">
                <a:solidFill>
                  <a:srgbClr val="FFFFFF"/>
                </a:solidFill>
              </a:rPr>
              <a:t>INDOOR </a:t>
            </a:r>
            <a:br>
              <a:rPr lang="en" sz="3200">
                <a:solidFill>
                  <a:srgbClr val="FFFFFF"/>
                </a:solidFill>
              </a:rPr>
            </a:br>
            <a:r>
              <a:rPr lang="en" sz="3200">
                <a:solidFill>
                  <a:srgbClr val="FFFFFF"/>
                </a:solidFill>
              </a:rPr>
              <a:t>POSITIONING SYSTEM</a:t>
            </a:r>
            <a:br>
              <a:rPr lang="en" sz="3200">
                <a:solidFill>
                  <a:srgbClr val="FFFFFF"/>
                </a:solidFill>
              </a:rPr>
            </a:br>
            <a:r>
              <a:rPr lang="en" sz="3200">
                <a:solidFill>
                  <a:srgbClr val="FFFFFF"/>
                </a:solidFill>
              </a:rPr>
              <a:t>USING</a:t>
            </a:r>
            <a:br>
              <a:rPr lang="en" sz="3200">
                <a:solidFill>
                  <a:srgbClr val="FFFFFF"/>
                </a:solidFill>
              </a:rPr>
            </a:br>
            <a:r>
              <a:rPr lang="en" sz="3200">
                <a:solidFill>
                  <a:srgbClr val="FFFFFF"/>
                </a:solidFill>
              </a:rPr>
              <a:t>DEEP LEARNING 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6832050" y="3569500"/>
            <a:ext cx="21564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Clyde Noronha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Mustafa Zaki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Shane Gracias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Ruman Mulla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/>
          <p:nvPr/>
        </p:nvSpPr>
        <p:spPr>
          <a:xfrm>
            <a:off x="1289428" y="466071"/>
            <a:ext cx="53815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Collection of Accelerometer Data for Walking and Running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0" descr="https://lh3.googleusercontent.com/7MZY0lbS38n_nd_cDOV97eyDMdgV3AekCCy9CSdkmWIcDqPxCe6f2H2GbnUHqqVBnm0A-7mKRdSaVZ55g_BiJZKJOpJYDcKwVqLYvlzaXa_dPSfPHq7vEz_37dCnWIjlxpnjlWVxasU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0569" y="852652"/>
            <a:ext cx="1200764" cy="164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G_6074" descr="IMG_6074">
            <a:hlinkClick r:id="" action="ppaction://media"/>
            <a:extLst>
              <a:ext uri="{FF2B5EF4-FFF2-40B4-BE49-F238E27FC236}">
                <a16:creationId xmlns:a16="http://schemas.microsoft.com/office/drawing/2014/main" id="{E36C0699-3F80-D446-807C-D011B161F5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/>
          <a:stretch/>
        </p:blipFill>
        <p:spPr>
          <a:xfrm>
            <a:off x="1615028" y="835403"/>
            <a:ext cx="5055935" cy="368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Data</a:t>
            </a:r>
            <a:endParaRPr/>
          </a:p>
        </p:txBody>
      </p:sp>
      <p:sp>
        <p:nvSpPr>
          <p:cNvPr id="354" name="Google Shape;354;p47"/>
          <p:cNvSpPr txBox="1">
            <a:spLocks noGrp="1"/>
          </p:cNvSpPr>
          <p:nvPr>
            <p:ph type="body" idx="1"/>
          </p:nvPr>
        </p:nvSpPr>
        <p:spPr>
          <a:xfrm>
            <a:off x="1244948" y="1420406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Previously, we had used the dataset obtained from Wireless Sensor Data Mining (WISDM) Lab containing 1,098,207 records. </a:t>
            </a:r>
          </a:p>
          <a:p>
            <a:endParaRPr lang="en-US" sz="1400" dirty="0"/>
          </a:p>
          <a:p>
            <a:r>
              <a:rPr lang="en-US" sz="1400" dirty="0"/>
              <a:t>However, it was discarded as it was incapable of accurately classifying data for our use case.</a:t>
            </a:r>
          </a:p>
          <a:p>
            <a:endParaRPr lang="en-US" sz="1400" dirty="0">
              <a:latin typeface="Arial"/>
              <a:cs typeface="Arial"/>
              <a:sym typeface="Arial"/>
            </a:endParaRPr>
          </a:p>
          <a:p>
            <a:r>
              <a:rPr lang="en-GB" sz="1400" dirty="0"/>
              <a:t>Hence, we collected our own activity data for the Activity Classification LSTM using the Data Collection app.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Data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3172" y="1576551"/>
          <a:ext cx="4845268" cy="1303284"/>
        </p:xfrm>
        <a:graphic>
          <a:graphicData uri="http://schemas.openxmlformats.org/drawingml/2006/table">
            <a:tbl>
              <a:tblPr/>
              <a:tblGrid>
                <a:gridCol w="2117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8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Label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Speed Setting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Standing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Walking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Running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457905" y="3289739"/>
          <a:ext cx="4845268" cy="1271752"/>
        </p:xfrm>
        <a:graphic>
          <a:graphicData uri="http://schemas.openxmlformats.org/drawingml/2006/table">
            <a:tbl>
              <a:tblPr/>
              <a:tblGrid>
                <a:gridCol w="2117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3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Label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No. of Records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Standing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75,903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Walking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90,584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Running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57,903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917324" y="1527140"/>
            <a:ext cx="232804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was collected on a treadmill with following speed setting corresponding to each label.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4345" y="3442639"/>
            <a:ext cx="24541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final dataset contained 2,24,390 records of the following labels.</a:t>
            </a:r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Data</a:t>
            </a:r>
          </a:p>
        </p:txBody>
      </p:sp>
      <p:pic>
        <p:nvPicPr>
          <p:cNvPr id="4" name="Picture 3" descr="C:\Users\user\Downloads\Screenshot_20200112-142927.jpg"/>
          <p:cNvPicPr/>
          <p:nvPr/>
        </p:nvPicPr>
        <p:blipFill>
          <a:blip r:embed="rId2" cstate="print"/>
          <a:srcRect t="6464" r="850" b="16350"/>
          <a:stretch>
            <a:fillRect/>
          </a:stretch>
        </p:blipFill>
        <p:spPr bwMode="auto">
          <a:xfrm>
            <a:off x="1793999" y="1576706"/>
            <a:ext cx="5556002" cy="215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B6007-C753-8C42-9B22-CE23401D47AC}"/>
              </a:ext>
            </a:extLst>
          </p:cNvPr>
          <p:cNvPicPr/>
          <p:nvPr/>
        </p:nvPicPr>
        <p:blipFill rotWithShape="1">
          <a:blip r:embed="rId3"/>
          <a:srcRect l="1303" t="3080" r="1573" b="-479"/>
          <a:stretch/>
        </p:blipFill>
        <p:spPr>
          <a:xfrm>
            <a:off x="1524000" y="1396999"/>
            <a:ext cx="6079067" cy="24386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Unit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0354" y="1199688"/>
            <a:ext cx="7038900" cy="566050"/>
          </a:xfrm>
        </p:spPr>
        <p:txBody>
          <a:bodyPr/>
          <a:lstStyle/>
          <a:p>
            <a:r>
              <a:rPr lang="en-US" dirty="0"/>
              <a:t>We also collected our own data for the Activity Unit LSTM using the Data Collection app.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9185" y="1755229"/>
          <a:ext cx="4845268" cy="1261240"/>
        </p:xfrm>
        <a:graphic>
          <a:graphicData uri="http://schemas.openxmlformats.org/drawingml/2006/table">
            <a:tbl>
              <a:tblPr/>
              <a:tblGrid>
                <a:gridCol w="2117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Label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Step Length (cm)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Short Step (SS)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5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Normal Step (NS)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5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Long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Step (LS)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09847" y="3468415"/>
          <a:ext cx="4845268" cy="1324305"/>
        </p:xfrm>
        <a:graphic>
          <a:graphicData uri="http://schemas.openxmlformats.org/drawingml/2006/table">
            <a:tbl>
              <a:tblPr/>
              <a:tblGrid>
                <a:gridCol w="2117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Label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No. of Records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Short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Step (SS)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76,917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Normal Step (NS)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64,210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Long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Step (LS)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90,412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297213" y="1834554"/>
            <a:ext cx="3436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was collected along a straight footpath with the following average step length corresponding to each label.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620110" y="3899337"/>
            <a:ext cx="29218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The final dataset contained 2,31,544 records.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Unit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F3472-3E2D-B348-A199-C33EDA28B7A8}"/>
              </a:ext>
            </a:extLst>
          </p:cNvPr>
          <p:cNvPicPr/>
          <p:nvPr/>
        </p:nvPicPr>
        <p:blipFill rotWithShape="1">
          <a:blip r:embed="rId2"/>
          <a:srcRect l="1351" t="3551" r="1485"/>
          <a:stretch/>
        </p:blipFill>
        <p:spPr>
          <a:xfrm>
            <a:off x="1498600" y="1600199"/>
            <a:ext cx="6138333" cy="22354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 Classification </a:t>
            </a: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body" idx="1"/>
          </p:nvPr>
        </p:nvSpPr>
        <p:spPr>
          <a:xfrm>
            <a:off x="-269364" y="1873875"/>
            <a:ext cx="4799700" cy="24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br>
              <a:rPr lang="en" dirty="0"/>
            </a:br>
            <a:r>
              <a:rPr lang="en" dirty="0"/>
              <a:t>We have collected 2,23,816 records of data, and we use 3 features (accelerometer X, Y and Z) in order to build the model to output class labels as Walking, Running or Standing.</a:t>
            </a:r>
            <a:br>
              <a:rPr lang="en" dirty="0"/>
            </a:br>
            <a:br>
              <a:rPr lang="en" dirty="0"/>
            </a:br>
            <a:r>
              <a:rPr lang="en" dirty="0"/>
              <a:t>There are 3 steps involved:</a:t>
            </a:r>
            <a:br>
              <a:rPr lang="en" dirty="0"/>
            </a:br>
            <a:r>
              <a:rPr lang="en" dirty="0"/>
              <a:t>1.  Data Pre-processing</a:t>
            </a:r>
            <a:br>
              <a:rPr lang="en" dirty="0"/>
            </a:br>
            <a:r>
              <a:rPr lang="en" dirty="0"/>
              <a:t>2.  Model Construction</a:t>
            </a:r>
            <a:br>
              <a:rPr lang="en" dirty="0"/>
            </a:br>
            <a:r>
              <a:rPr lang="en" dirty="0"/>
              <a:t>3.  Model Training &amp; Testing</a:t>
            </a: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In addition, we created an android app to test the model.</a:t>
            </a: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dirty="0"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566" y="2362184"/>
            <a:ext cx="5013434" cy="24935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/>
        </p:nvSpPr>
        <p:spPr>
          <a:xfrm>
            <a:off x="5672347" y="1828443"/>
            <a:ext cx="2961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Level 1 LSTM Design Flow Diagram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1297500" y="1283225"/>
            <a:ext cx="6757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Activity Classification phase classifies the activities being performed by the user (Walking, Running, Standing) using an LSTM.</a:t>
            </a: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ser\Downloads\Screenshot 2020-02-13 at 7.09.49 PM (1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0806" y="989942"/>
            <a:ext cx="5031827" cy="320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08992" y="4288222"/>
            <a:ext cx="5454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Sample Accelerometer Data for Walking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4882" y="1513490"/>
            <a:ext cx="2196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number of training records for each type of activity were:</a:t>
            </a:r>
          </a:p>
          <a:p>
            <a:r>
              <a:rPr lang="en-US" dirty="0">
                <a:solidFill>
                  <a:schemeClr val="bg1"/>
                </a:solidFill>
              </a:rPr>
              <a:t>Standing – 75,903</a:t>
            </a:r>
          </a:p>
          <a:p>
            <a:r>
              <a:rPr lang="en-US" dirty="0">
                <a:solidFill>
                  <a:schemeClr val="bg1"/>
                </a:solidFill>
              </a:rPr>
              <a:t>Walking – 90,584</a:t>
            </a:r>
          </a:p>
          <a:p>
            <a:r>
              <a:rPr lang="en-US" dirty="0">
                <a:solidFill>
                  <a:schemeClr val="bg1"/>
                </a:solidFill>
              </a:rPr>
              <a:t>Running – 57,903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/>
        </p:nvSpPr>
        <p:spPr>
          <a:xfrm>
            <a:off x="512868" y="379477"/>
            <a:ext cx="7827600" cy="4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	Data Pre-processing</a:t>
            </a:r>
            <a:b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data </a:t>
            </a: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transformed to include only the accelerometer x-axis, y-axis and z-axis data i.e. 3 features.</a:t>
            </a: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One-Hot Encoding is performed.</a:t>
            </a: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data is split into training (80%) and test (20%) data.</a:t>
            </a:r>
            <a:b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	Model Construction</a:t>
            </a:r>
            <a:b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LSTM model contains 2 LSTM layers stacked on top of each other with 64 hidden units each.  </a:t>
            </a: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Activation Function – Softmax.</a:t>
            </a: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The parameters used are as follows:</a:t>
            </a: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6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117135"/>
              </p:ext>
            </p:extLst>
          </p:nvPr>
        </p:nvGraphicFramePr>
        <p:xfrm>
          <a:off x="1510599" y="3394814"/>
          <a:ext cx="6235525" cy="923544"/>
        </p:xfrm>
        <a:graphic>
          <a:graphicData uri="http://schemas.openxmlformats.org/drawingml/2006/table">
            <a:tbl>
              <a:tblPr/>
              <a:tblGrid>
                <a:gridCol w="15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4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Features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Classes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Shape of Input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Shape of Output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{1, 200, 3}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{3}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Samples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Learning Rate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Epochs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Batch Size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200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0.0025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40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1024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Activation Function – Softmax</a:t>
            </a: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Optimizer – Adam Optimizer</a:t>
            </a: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22097"/>
              </p:ext>
            </p:extLst>
          </p:nvPr>
        </p:nvGraphicFramePr>
        <p:xfrm>
          <a:off x="1510599" y="3394814"/>
          <a:ext cx="6243145" cy="937904"/>
        </p:xfrm>
        <a:graphic>
          <a:graphicData uri="http://schemas.openxmlformats.org/drawingml/2006/table">
            <a:tbl>
              <a:tblPr/>
              <a:tblGrid>
                <a:gridCol w="6243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79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861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/>
        </p:nvSpPr>
        <p:spPr>
          <a:xfrm>
            <a:off x="479713" y="378075"/>
            <a:ext cx="81846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   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Training &amp; Testing</a:t>
            </a:r>
            <a:endParaRPr sz="16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40 epochs with batch size of 1024. </a:t>
            </a: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output is the train and test loss and accuracy.</a:t>
            </a: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working model is created, which can be exported and used further.</a:t>
            </a: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 Accuracy – 99.3%</a:t>
            </a: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3204813" y="4453320"/>
            <a:ext cx="2975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7919" y="2091395"/>
            <a:ext cx="6137679" cy="227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objective of this project is to provide the accurate, real-time indoor location of a user using deep learning, with the help of the accelerometer and gyroscope sensors available in smartphones.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ser\Downloads\Screenshot 2020-02-13 at 8.47.26 PM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866" y="1790700"/>
            <a:ext cx="4159134" cy="297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user\Downloads\Screenshot 2020-02-13 at 9.13.57 PM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7299" y="560646"/>
            <a:ext cx="3795561" cy="2563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985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6992" y="1229237"/>
            <a:ext cx="4279407" cy="3249513"/>
          </a:xfrm>
        </p:spPr>
        <p:txBody>
          <a:bodyPr/>
          <a:lstStyle/>
          <a:p>
            <a:pPr marL="146050" indent="0">
              <a:buNone/>
            </a:pPr>
            <a:r>
              <a:rPr lang="en-GB" dirty="0"/>
              <a:t>4.     Android App for Testing</a:t>
            </a:r>
          </a:p>
          <a:p>
            <a:r>
              <a:rPr lang="en-GB" dirty="0"/>
              <a:t>Basic android app that interfaces with the LSTM model to check if the predictions of the model are accurate.</a:t>
            </a:r>
          </a:p>
          <a:p>
            <a:endParaRPr lang="en-GB" dirty="0"/>
          </a:p>
          <a:p>
            <a:r>
              <a:rPr lang="en-GB" dirty="0"/>
              <a:t>Consists of a table with the class labels with the corresponding probability that it is occurring.</a:t>
            </a:r>
          </a:p>
          <a:p>
            <a:endParaRPr lang="en-GB" dirty="0"/>
          </a:p>
          <a:p>
            <a:r>
              <a:rPr lang="en-US" dirty="0"/>
              <a:t>Activity with the highest probability is voiced out loud using text to speech.</a:t>
            </a:r>
          </a:p>
        </p:txBody>
      </p:sp>
      <p:pic>
        <p:nvPicPr>
          <p:cNvPr id="5" name="Picture 4" descr="C:\Users\user\Downloads\Screenshot_20200213-231221.jpg"/>
          <p:cNvPicPr/>
          <p:nvPr/>
        </p:nvPicPr>
        <p:blipFill>
          <a:blip r:embed="rId2"/>
          <a:srcRect t="3562" b="20611"/>
          <a:stretch>
            <a:fillRect/>
          </a:stretch>
        </p:blipFill>
        <p:spPr bwMode="auto">
          <a:xfrm>
            <a:off x="1528207" y="1229237"/>
            <a:ext cx="2392151" cy="3552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Activity Unit (AU) Classification 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body" idx="1"/>
          </p:nvPr>
        </p:nvSpPr>
        <p:spPr>
          <a:xfrm>
            <a:off x="861400" y="1239275"/>
            <a:ext cx="74751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3" indent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None/>
            </a:pPr>
            <a:endParaRPr lang="en-IN" sz="1300" dirty="0">
              <a:solidFill>
                <a:srgbClr val="FFFFFF"/>
              </a:solidFill>
            </a:endParaRPr>
          </a:p>
          <a:p>
            <a:pPr marL="0" lvl="3" indent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None/>
            </a:pPr>
            <a:r>
              <a:rPr lang="en-IN" sz="1300" dirty="0">
                <a:solidFill>
                  <a:srgbClr val="FFFFFF"/>
                </a:solidFill>
              </a:rPr>
              <a:t>The Activity Unit Classification phase classifies the activity units being performed by the user (Long Step, Normal Step, Short Step) using an LSTM similar to the previous module.</a:t>
            </a:r>
          </a:p>
          <a:p>
            <a:pPr marL="0" lvl="3" indent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None/>
            </a:pPr>
            <a:r>
              <a:rPr lang="en-IN" sz="1300" dirty="0">
                <a:latin typeface="Lato" charset="0"/>
              </a:rPr>
              <a:t>The purpose of this is to give a tighter real-time accuracy above the one already provided by the first LSTM.</a:t>
            </a:r>
          </a:p>
          <a:p>
            <a:pPr marL="0" lvl="3" indent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None/>
            </a:pPr>
            <a:r>
              <a:rPr lang="en-IN" sz="1300" dirty="0">
                <a:solidFill>
                  <a:srgbClr val="FFFFFF"/>
                </a:solidFill>
                <a:latin typeface="Lato" charset="0"/>
              </a:rPr>
              <a:t>The dataset contains </a:t>
            </a:r>
            <a:r>
              <a:rPr lang="en-IN" sz="1300" dirty="0"/>
              <a:t>1,93,796 records of accelerometer X, Y and Z data, of the labels Long Step (LS), Normal Step (NS) and Short Step (SS).</a:t>
            </a:r>
          </a:p>
          <a:p>
            <a:pPr marL="0" lvl="3" indent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None/>
            </a:pPr>
            <a:r>
              <a:rPr lang="en-IN" sz="1300" dirty="0">
                <a:solidFill>
                  <a:srgbClr val="FFFFFF"/>
                </a:solidFill>
              </a:rPr>
              <a:t>The data was collected at a frequency of 50Hz, or 50 samples per second.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Lato" charset="0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992" y="4288222"/>
            <a:ext cx="5454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Sample Accelerometer Data for 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4882" y="1513490"/>
            <a:ext cx="2196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number of training records for each type of activity were:</a:t>
            </a:r>
          </a:p>
          <a:p>
            <a:r>
              <a:rPr lang="en-US" dirty="0">
                <a:solidFill>
                  <a:schemeClr val="bg1"/>
                </a:solidFill>
              </a:rPr>
              <a:t>LS – </a:t>
            </a:r>
            <a:r>
              <a:rPr lang="en-IN" dirty="0">
                <a:solidFill>
                  <a:schemeClr val="bg1"/>
                </a:solidFill>
              </a:rPr>
              <a:t>64,879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SS – </a:t>
            </a:r>
            <a:r>
              <a:rPr lang="en-IN" dirty="0">
                <a:solidFill>
                  <a:schemeClr val="bg1"/>
                </a:solidFill>
              </a:rPr>
              <a:t>64,711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NS – </a:t>
            </a:r>
            <a:r>
              <a:rPr lang="en-IN" dirty="0">
                <a:solidFill>
                  <a:schemeClr val="bg1"/>
                </a:solidFill>
              </a:rPr>
              <a:t>64,206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8953F-CC9C-574E-8D71-C69E5E2B46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4498" y="991875"/>
            <a:ext cx="5075026" cy="31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25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/>
        </p:nvSpPr>
        <p:spPr>
          <a:xfrm>
            <a:off x="512868" y="379477"/>
            <a:ext cx="7827600" cy="4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	Data Pre-processing</a:t>
            </a:r>
            <a:b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data </a:t>
            </a: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transformed to include only the accelerometer x-axis, y-axis and z-axis data i.e. 3 features.</a:t>
            </a: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One-Hot Encoding is performed.</a:t>
            </a: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data is split into training (80%) and test (20%) data.</a:t>
            </a:r>
            <a:b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lang="en"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	Model Construction</a:t>
            </a:r>
            <a:b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LSTM model contains 2 LSTM layers stacked on top of each other with 64 hidden units each.  </a:t>
            </a: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Activation Function – Softmax.</a:t>
            </a: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6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Activation Function – Softmax</a:t>
            </a: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Optimizer – Adam Optimizer</a:t>
            </a: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/>
        </p:nvSpPr>
        <p:spPr>
          <a:xfrm>
            <a:off x="479002" y="423150"/>
            <a:ext cx="7827600" cy="4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	Hyperparameter Testing</a:t>
            </a:r>
            <a:endParaRPr lang="en"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Key parameters contributing to the accuracy – Batch Size, Learning Rate and No. of Samples.</a:t>
            </a: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 #1 : No. of Samples = 100 and varying the other two.</a:t>
            </a: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Resulted in the upper limit of accuracy (95%) and optimal range of Batch Size &amp; Learning Rate.</a:t>
            </a: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 #2 : No. of Samples = 200, which improved the upper limit to 97% and gave optimal values for Batch Size &amp; Learning Rate.</a:t>
            </a: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Test #3 : No. of Samples = 300, not useful due to inconsistencies.</a:t>
            </a: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optimal parameters found were:</a:t>
            </a: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6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1342"/>
              </p:ext>
            </p:extLst>
          </p:nvPr>
        </p:nvGraphicFramePr>
        <p:xfrm>
          <a:off x="1510599" y="3576672"/>
          <a:ext cx="6235525" cy="923544"/>
        </p:xfrm>
        <a:graphic>
          <a:graphicData uri="http://schemas.openxmlformats.org/drawingml/2006/table">
            <a:tbl>
              <a:tblPr/>
              <a:tblGrid>
                <a:gridCol w="15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4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Features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Classes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Shape of Input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Shape of Output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{1, 200, 3}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{3}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Samples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Learning Rate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Epochs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Batch Size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200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0.004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40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140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Activation Function – Softmax</a:t>
            </a: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Optimizer – Adam Optimizer</a:t>
            </a: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487157"/>
              </p:ext>
            </p:extLst>
          </p:nvPr>
        </p:nvGraphicFramePr>
        <p:xfrm>
          <a:off x="1510599" y="3576672"/>
          <a:ext cx="6243145" cy="923544"/>
        </p:xfrm>
        <a:graphic>
          <a:graphicData uri="http://schemas.openxmlformats.org/drawingml/2006/table">
            <a:tbl>
              <a:tblPr/>
              <a:tblGrid>
                <a:gridCol w="6243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35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023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/>
        </p:nvSpPr>
        <p:spPr>
          <a:xfrm>
            <a:off x="479713" y="378075"/>
            <a:ext cx="81846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  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Training &amp; Testing</a:t>
            </a:r>
            <a:endParaRPr sz="16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40 epochs with batch size of 140. </a:t>
            </a: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output is the train and test loss and accuracy.</a:t>
            </a: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working model is created, which can be exported and used further.</a:t>
            </a: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 Accuracy – 96.1%</a:t>
            </a: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3204813" y="4453320"/>
            <a:ext cx="2975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1776AD-1822-7541-AAAC-3171641F8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85" y="2405621"/>
            <a:ext cx="7665555" cy="17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4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C2079C-82CF-7940-B26B-06AFBAE86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18" y="1815916"/>
            <a:ext cx="3949385" cy="26978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352FDF-0A24-E742-A2AA-448C5B3AC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88" y="549509"/>
            <a:ext cx="3706955" cy="28542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>
            <a:spLocks noGrp="1"/>
          </p:cNvSpPr>
          <p:nvPr>
            <p:ph type="body" idx="1"/>
          </p:nvPr>
        </p:nvSpPr>
        <p:spPr>
          <a:xfrm>
            <a:off x="1219800" y="240925"/>
            <a:ext cx="3666600" cy="43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 b="1" dirty="0"/>
              <a:t>5.        Android App for Testing</a:t>
            </a:r>
            <a:endParaRPr sz="16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built an android application with a simple user interface and exported the saved model to the app to check if it predicts the type of user step accurately with minimum delay.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</p:txBody>
      </p:sp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 t="2149"/>
          <a:stretch/>
        </p:blipFill>
        <p:spPr>
          <a:xfrm>
            <a:off x="5233125" y="461473"/>
            <a:ext cx="2428875" cy="431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Moving Distance Estimator</a:t>
            </a:r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body" idx="1"/>
          </p:nvPr>
        </p:nvSpPr>
        <p:spPr>
          <a:xfrm>
            <a:off x="735724" y="1576552"/>
            <a:ext cx="7980976" cy="329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Works on principle that “a person will walk along a path with a consistent step type, unless an obstacle occurs.”</a:t>
            </a:r>
          </a:p>
          <a:p>
            <a:endParaRPr lang="en-US" dirty="0"/>
          </a:p>
          <a:p>
            <a:pPr lvl="0"/>
            <a:r>
              <a:rPr lang="en-US" dirty="0"/>
              <a:t>Output of the LSTMs fed into the Moving Distance Estimator.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Estimator has a buffer of a particular size, initially empty. It stores the step types.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Mode is calculated over the buffer.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Step type is converted to an actual step length value in pixels. (SS = 16px, NS = 18px, LS = 20px)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step length is the output and is given as input for the movement of the Blue Dot in the final Android app.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Global Positioning Systems (GPS) are limited to an accuracy of up to 5m, hence are not helpful indoors.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Indoor Positioning Systems (IPS) are a solution to locate oneself indoors.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Several approaches such as WLAN, Bluetooth, Geomagnetic Fingerprinting and Inertial Sensors.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Our approach is based on inertial sensors present in smartphones, using deep learning to improve the accuracy.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It is purely software based, and requires the user to just download an application and use it.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Significant applications include personal indoor navigation, healthcare monitoring and security.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dirty="0"/>
              <a:t>Android Application</a:t>
            </a:r>
            <a:endParaRPr sz="14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39"/>
          <p:cNvSpPr txBox="1">
            <a:spLocks noGrp="1"/>
          </p:cNvSpPr>
          <p:nvPr>
            <p:ph type="body" idx="1"/>
          </p:nvPr>
        </p:nvSpPr>
        <p:spPr>
          <a:xfrm>
            <a:off x="1297500" y="1092130"/>
            <a:ext cx="7038900" cy="3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Building the android application is the final module.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endParaRPr lang="en-US" dirty="0"/>
          </a:p>
          <a:p>
            <a:r>
              <a:rPr lang="en-IN" dirty="0"/>
              <a:t>It consists of a basic floor plan of a room whose dimensions were mapped to the real world dimensions of the room.</a:t>
            </a:r>
          </a:p>
          <a:p>
            <a:endParaRPr lang="en-IN" dirty="0"/>
          </a:p>
          <a:p>
            <a:r>
              <a:rPr lang="en-IN" dirty="0"/>
              <a:t>The user has to select his/her initial position on the floor plan which is indicated by a Blue Dot and the user’s position and direction is traced as the person starts moving based on the outputs of the first and second LSTMs and the Moving Distance Estimator.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sz="1200" dirty="0"/>
              <a:t>It has 2 parts, with several sub-parts:</a:t>
            </a:r>
          </a:p>
          <a:p>
            <a:pPr lvl="1" indent="-311150">
              <a:spcBef>
                <a:spcPts val="1200"/>
              </a:spcBef>
              <a:buSzPts val="1300"/>
              <a:buChar char="●"/>
            </a:pPr>
            <a:r>
              <a:rPr lang="en-US" sz="1000" dirty="0"/>
              <a:t>Back-end  : importing .pb files, connecting both LSTMs and connecting the distance estimator.</a:t>
            </a:r>
          </a:p>
          <a:p>
            <a:pPr lvl="1" indent="-311150">
              <a:spcBef>
                <a:spcPts val="1200"/>
              </a:spcBef>
              <a:buSzPts val="1300"/>
              <a:buChar char="●"/>
            </a:pPr>
            <a:r>
              <a:rPr lang="en-US" sz="1000" dirty="0"/>
              <a:t>Front-end : Blue Dot, mapping coordinates, computing device orientation,  updating device position, navigation,  the node map, search bar and shortest path algorithm.</a:t>
            </a:r>
            <a:endParaRPr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1297500" y="364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The two LSTMs, after being created, were exported as protocol buffer (.pb) files and used as assets for the Android Application.</a:t>
            </a:r>
          </a:p>
          <a:p>
            <a:pPr lvl="0"/>
            <a:endParaRPr lang="en-IN" dirty="0"/>
          </a:p>
          <a:p>
            <a:pPr lvl="0"/>
            <a:r>
              <a:rPr lang="en-IN" dirty="0"/>
              <a:t>The application reads the probability outputs of these LSTMs and classifies the Activity and Action Unit accordingly.</a:t>
            </a:r>
          </a:p>
          <a:p>
            <a:pPr lvl="0"/>
            <a:endParaRPr lang="en-IN" dirty="0"/>
          </a:p>
          <a:p>
            <a:pPr lvl="0"/>
            <a:r>
              <a:rPr lang="en-IN" dirty="0"/>
              <a:t>This is then sent to another program in the application known as the Moving Distance Estimator which outputs a specific Step Length, and this is used in order to update the Blue Dot on the user’s screen.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169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1297500" y="364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489820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The frontend of the application consists of a basic floor plan image to which the room’s dimensions have been mapped.</a:t>
            </a:r>
          </a:p>
          <a:p>
            <a:pPr lvl="0"/>
            <a:endParaRPr lang="en-IN" dirty="0"/>
          </a:p>
          <a:p>
            <a:pPr lvl="0"/>
            <a:r>
              <a:rPr lang="en-IN" dirty="0"/>
              <a:t>It also consists of a Blue Dot, which can be freely placed anywhere on the map in order to designate the starting position.</a:t>
            </a:r>
          </a:p>
          <a:p>
            <a:pPr lvl="0"/>
            <a:endParaRPr lang="en-IN" sz="1400" dirty="0"/>
          </a:p>
          <a:p>
            <a:pPr lvl="0"/>
            <a:r>
              <a:rPr lang="en-US" dirty="0"/>
              <a:t>The user is able to search for their destination, and the shortest path is drawn from their position to the destination.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9BB66-AAC9-DA40-9E6A-34F18140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615" y="1200400"/>
            <a:ext cx="2146888" cy="36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73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Android Application [Final Designs]</a:t>
            </a:r>
            <a:endParaRPr dirty="0"/>
          </a:p>
        </p:txBody>
      </p:sp>
      <p:sp>
        <p:nvSpPr>
          <p:cNvPr id="335" name="Google Shape;335;p44"/>
          <p:cNvSpPr txBox="1"/>
          <p:nvPr/>
        </p:nvSpPr>
        <p:spPr>
          <a:xfrm>
            <a:off x="1243315" y="4697800"/>
            <a:ext cx="24060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selects starting position</a:t>
            </a: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5239335" y="4683400"/>
            <a:ext cx="2180144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searches for destination</a:t>
            </a: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E1500E-8788-A348-A424-3A7D1873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15" y="1037900"/>
            <a:ext cx="2138469" cy="364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31D5B9-5CB5-5942-A7CE-7D086CD23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303" y="1037900"/>
            <a:ext cx="2140207" cy="3645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Android Application [Final Designs]</a:t>
            </a:r>
            <a:endParaRPr dirty="0"/>
          </a:p>
        </p:txBody>
      </p:sp>
      <p:sp>
        <p:nvSpPr>
          <p:cNvPr id="335" name="Google Shape;335;p44"/>
          <p:cNvSpPr txBox="1"/>
          <p:nvPr/>
        </p:nvSpPr>
        <p:spPr>
          <a:xfrm>
            <a:off x="1243315" y="4697800"/>
            <a:ext cx="24060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walks towards destination</a:t>
            </a: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5357954" y="4697800"/>
            <a:ext cx="228951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reaches destination</a:t>
            </a: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47BC1-CBF3-444B-A710-BC7F0291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037900"/>
            <a:ext cx="2146888" cy="364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78CAC-6560-FB49-9DB8-E21148989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19" y="1037900"/>
            <a:ext cx="2136002" cy="36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9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Example ( 1px = 10cm)</a:t>
            </a:r>
            <a:endParaRPr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47" y="1019867"/>
            <a:ext cx="4977900" cy="35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18336B-5F78-2945-B669-40B230F25F13}"/>
              </a:ext>
            </a:extLst>
          </p:cNvPr>
          <p:cNvSpPr/>
          <p:nvPr/>
        </p:nvSpPr>
        <p:spPr>
          <a:xfrm>
            <a:off x="6406063" y="2017752"/>
            <a:ext cx="337887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PixelsX</a:t>
            </a:r>
            <a:r>
              <a:rPr lang="en-US" sz="1100" dirty="0">
                <a:solidFill>
                  <a:schemeClr val="bg1"/>
                </a:solidFill>
              </a:rPr>
              <a:t>= </a:t>
            </a:r>
            <a:r>
              <a:rPr lang="en-US" sz="1100" dirty="0" err="1">
                <a:solidFill>
                  <a:schemeClr val="bg1"/>
                </a:solidFill>
              </a:rPr>
              <a:t>steplengthinCM</a:t>
            </a:r>
            <a:r>
              <a:rPr lang="en-US" sz="1100" dirty="0">
                <a:solidFill>
                  <a:schemeClr val="bg1"/>
                </a:solidFill>
              </a:rPr>
              <a:t> * ratio of (</a:t>
            </a:r>
            <a:r>
              <a:rPr lang="en-US" sz="1100" dirty="0" err="1">
                <a:solidFill>
                  <a:schemeClr val="bg1"/>
                </a:solidFill>
              </a:rPr>
              <a:t>imageX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  <a:r>
              <a:rPr lang="en-US" sz="1100" dirty="0" err="1">
                <a:solidFill>
                  <a:schemeClr val="bg1"/>
                </a:solidFill>
              </a:rPr>
              <a:t>realworldX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 err="1">
                <a:solidFill>
                  <a:schemeClr val="bg1"/>
                </a:solidFill>
              </a:rPr>
              <a:t>PixelsY</a:t>
            </a:r>
            <a:r>
              <a:rPr lang="en-US" sz="1100" dirty="0">
                <a:solidFill>
                  <a:schemeClr val="bg1"/>
                </a:solidFill>
              </a:rPr>
              <a:t>= </a:t>
            </a:r>
            <a:r>
              <a:rPr lang="en-US" sz="1100" dirty="0" err="1">
                <a:solidFill>
                  <a:schemeClr val="bg1"/>
                </a:solidFill>
              </a:rPr>
              <a:t>steplengthinCM</a:t>
            </a:r>
            <a:r>
              <a:rPr lang="en-US" sz="1100" dirty="0">
                <a:solidFill>
                  <a:schemeClr val="bg1"/>
                </a:solidFill>
              </a:rPr>
              <a:t> * ratio of (</a:t>
            </a:r>
            <a:r>
              <a:rPr lang="en-US" sz="1100" dirty="0" err="1">
                <a:solidFill>
                  <a:schemeClr val="bg1"/>
                </a:solidFill>
              </a:rPr>
              <a:t>imageY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  <a:r>
              <a:rPr lang="en-US" sz="1100" dirty="0" err="1">
                <a:solidFill>
                  <a:schemeClr val="bg1"/>
                </a:solidFill>
              </a:rPr>
              <a:t>realworldY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dirty="0"/>
              <a:t>Computing Device Orientation</a:t>
            </a:r>
            <a:endParaRPr sz="14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39"/>
          <p:cNvSpPr txBox="1">
            <a:spLocks noGrp="1"/>
          </p:cNvSpPr>
          <p:nvPr>
            <p:ph type="body" idx="1"/>
          </p:nvPr>
        </p:nvSpPr>
        <p:spPr>
          <a:xfrm>
            <a:off x="1297500" y="1203225"/>
            <a:ext cx="7038900" cy="3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By computing a device's orientation, you can monitor the position of the device relative to the earth's frame of reference (specifically, the magnetic north pole).</a:t>
            </a:r>
            <a:endParaRPr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The system computes the orientation angles by using a device's geomagnetic field sensor in combination with the device's accelerometer. Using these two hardware sensors, the system provides data for the following three orientation angles:</a:t>
            </a:r>
            <a:endParaRPr dirty="0"/>
          </a:p>
          <a:p>
            <a:pPr marL="914400" lvl="1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1" dirty="0"/>
              <a:t>Azimuth</a:t>
            </a:r>
            <a:r>
              <a:rPr lang="en" sz="1200" dirty="0"/>
              <a:t> (degrees of rotation about the -z axis) : This is the angle between the device's current compass direction and magnetic north. </a:t>
            </a:r>
            <a:endParaRPr sz="1200" dirty="0"/>
          </a:p>
          <a:p>
            <a:pPr marL="914400" lvl="1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 b="1" dirty="0"/>
              <a:t>Pitch </a:t>
            </a:r>
            <a:r>
              <a:rPr lang="en" sz="1200" dirty="0"/>
              <a:t>(degrees of rotation about the x axis) :This is the angle between a plane parallel to the device's screen and a plane parallel to the ground</a:t>
            </a:r>
            <a:endParaRPr sz="1200" dirty="0"/>
          </a:p>
          <a:p>
            <a:pPr marL="914400" lvl="1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 sz="1200" b="1" dirty="0"/>
              <a:t>Roll </a:t>
            </a:r>
            <a:r>
              <a:rPr lang="en" sz="1200" dirty="0"/>
              <a:t>(degrees of rotation about the y axis). This is the angle between a plane perpendicular to the device's screen and a plane perpendicular to the ground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932246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1297500" y="364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Device Position</a:t>
            </a: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  (x , y)  be the current position of the device.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Θ</a:t>
            </a:r>
            <a:r>
              <a:rPr lang="en" sz="1400" dirty="0"/>
              <a:t> (Azimuth)</a:t>
            </a:r>
            <a:r>
              <a:rPr lang="en" dirty="0"/>
              <a:t> is the angle between the device's current compass direction and magnetic north</a:t>
            </a:r>
            <a:r>
              <a:rPr lang="en" sz="1400" dirty="0"/>
              <a:t>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x  = x + </a:t>
            </a:r>
            <a:r>
              <a:rPr lang="en" sz="1400" dirty="0" err="1"/>
              <a:t>estimatedDistance</a:t>
            </a:r>
            <a:r>
              <a:rPr lang="en" sz="1400" dirty="0"/>
              <a:t> * cos(</a:t>
            </a:r>
            <a:r>
              <a:rPr lang="en" sz="1400" dirty="0" err="1"/>
              <a:t>θ</a:t>
            </a:r>
            <a:r>
              <a:rPr lang="en" sz="1400" dirty="0"/>
              <a:t>); 	</a:t>
            </a:r>
            <a:endParaRPr sz="1400"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y  = y + </a:t>
            </a:r>
            <a:r>
              <a:rPr lang="en" sz="1400" dirty="0" err="1"/>
              <a:t>estimatedDistance</a:t>
            </a:r>
            <a:r>
              <a:rPr lang="en" sz="1400" dirty="0"/>
              <a:t> * sin(</a:t>
            </a:r>
            <a:r>
              <a:rPr lang="en" sz="1400" dirty="0" err="1"/>
              <a:t>θ</a:t>
            </a:r>
            <a:r>
              <a:rPr lang="en" sz="1400" dirty="0"/>
              <a:t>);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1297500" y="364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Navigation</a:t>
            </a:r>
            <a:endParaRPr dirty="0"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We consider the map to consist of nodes and edges where the nodes refer to any location on the map and the edges refer to the path between them.</a:t>
            </a:r>
          </a:p>
          <a:p>
            <a:pPr lvl="0"/>
            <a:endParaRPr lang="en-IN" dirty="0"/>
          </a:p>
          <a:p>
            <a:pPr lvl="0"/>
            <a:r>
              <a:rPr lang="en-IN" dirty="0"/>
              <a:t>We start from the source and we use BFS to traverse the nodes until we reach the destination.</a:t>
            </a:r>
          </a:p>
          <a:p>
            <a:pPr lvl="0"/>
            <a:endParaRPr lang="en-IN" dirty="0"/>
          </a:p>
          <a:p>
            <a:pPr marL="146050" lvl="0" indent="0">
              <a:buNone/>
            </a:pPr>
            <a:r>
              <a:rPr lang="en-IN" b="1" dirty="0"/>
              <a:t>How is shortest path calculated? </a:t>
            </a:r>
          </a:p>
          <a:p>
            <a:pPr marL="146050" lvl="0" indent="0">
              <a:buNone/>
            </a:pPr>
            <a:endParaRPr lang="en-IN" b="1" dirty="0"/>
          </a:p>
          <a:p>
            <a:pPr lvl="0"/>
            <a:r>
              <a:rPr lang="en-IN" dirty="0"/>
              <a:t>The idea is to use a modified version of Breadth First Search in which we keep storing the predecessor of a given node while doing the search till we reach the destination.</a:t>
            </a:r>
          </a:p>
          <a:p>
            <a:pPr lvl="0"/>
            <a:endParaRPr lang="en-IN" dirty="0"/>
          </a:p>
          <a:p>
            <a:pPr lvl="0"/>
            <a:r>
              <a:rPr lang="en-IN" dirty="0"/>
              <a:t> And the shortest path is the shortest no. of hops required to reach the destination.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747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/>
        </p:nvSpPr>
        <p:spPr>
          <a:xfrm>
            <a:off x="5762282" y="4512861"/>
            <a:ext cx="1692541" cy="39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Graph</a:t>
            </a:r>
            <a:endParaRPr sz="16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1504824" y="4512861"/>
            <a:ext cx="2448226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GEC Main Building Map</a:t>
            </a:r>
            <a:endParaRPr sz="16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22F34-8253-CF4A-BA9A-10BDF0A20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94" y="690248"/>
            <a:ext cx="2448227" cy="3759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244D7-17EA-1943-B744-AD034B1E9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63" y="694006"/>
            <a:ext cx="2448227" cy="37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0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Recurrent Neural Networks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dirty="0"/>
              <a:t>Recurrent Neural Networks are a type of neural  network designed for capturing information from sequence / time series data. The output of the previous RNN is given as the input to the next RNN along with the main input.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dirty="0"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7500" y="2307163"/>
            <a:ext cx="1581700" cy="2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4">
            <a:alphaModFix/>
          </a:blip>
          <a:srcRect l="8577" r="7068"/>
          <a:stretch/>
        </p:blipFill>
        <p:spPr>
          <a:xfrm>
            <a:off x="1297500" y="2571750"/>
            <a:ext cx="2117574" cy="15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5">
            <a:alphaModFix/>
          </a:blip>
          <a:srcRect r="7131" b="11754"/>
          <a:stretch/>
        </p:blipFill>
        <p:spPr>
          <a:xfrm>
            <a:off x="3787500" y="2602038"/>
            <a:ext cx="2117574" cy="842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41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3" name="WhatsApp Video 2020-07-18 at 7.04.06 PM" descr="WhatsApp Video 2020-07-18 at 7.04.06 PM">
            <a:hlinkClick r:id="" action="ppaction://media"/>
            <a:extLst>
              <a:ext uri="{FF2B5EF4-FFF2-40B4-BE49-F238E27FC236}">
                <a16:creationId xmlns:a16="http://schemas.microsoft.com/office/drawing/2014/main" id="{52B4E26D-F80F-2E44-8F42-4BEAFBD373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06.7907" end="6219.8564"/>
                </p14:media>
              </p:ext>
            </p:extLst>
          </p:nvPr>
        </p:nvPicPr>
        <p:blipFill rotWithShape="1">
          <a:blip r:embed="rId6"/>
          <a:srcRect t="4079"/>
          <a:stretch/>
        </p:blipFill>
        <p:spPr>
          <a:xfrm>
            <a:off x="1825907" y="1027835"/>
            <a:ext cx="2291785" cy="3907019"/>
          </a:xfrm>
          <a:prstGeom prst="rect">
            <a:avLst/>
          </a:prstGeom>
        </p:spPr>
      </p:pic>
      <p:pic>
        <p:nvPicPr>
          <p:cNvPr id="6" name="WhatsApp-Video-2020-07-23-at-7.34.15-AM" descr="WhatsApp-Video-2020-07-23-at-7.34.15-AM">
            <a:hlinkClick r:id="" action="ppaction://media"/>
            <a:extLst>
              <a:ext uri="{FF2B5EF4-FFF2-40B4-BE49-F238E27FC236}">
                <a16:creationId xmlns:a16="http://schemas.microsoft.com/office/drawing/2014/main" id="{35A33E9D-634F-D348-A697-DD42510D710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1739" y="300137"/>
            <a:ext cx="2623479" cy="4634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TESTING &amp;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35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1297500" y="364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Optimal Frequency &amp; Sample Size</a:t>
            </a:r>
            <a:endParaRPr dirty="0"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5413248" y="1432082"/>
            <a:ext cx="3499104" cy="3347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dirty="0"/>
          </a:p>
          <a:p>
            <a:pPr marL="146050" indent="0">
              <a:buNone/>
            </a:pPr>
            <a:r>
              <a:rPr lang="en-IN" b="1" dirty="0"/>
              <a:t>Remarks</a:t>
            </a:r>
          </a:p>
          <a:p>
            <a:pPr marL="146050" indent="0">
              <a:buNone/>
            </a:pPr>
            <a:endParaRPr lang="en-IN" dirty="0"/>
          </a:p>
          <a:p>
            <a:pPr fontAlgn="base"/>
            <a:r>
              <a:rPr lang="en-IN" dirty="0"/>
              <a:t>Frequency and Sample Size were key parameters for the delay.</a:t>
            </a:r>
          </a:p>
          <a:p>
            <a:pPr fontAlgn="base"/>
            <a:endParaRPr lang="en-IN" dirty="0"/>
          </a:p>
          <a:p>
            <a:pPr fontAlgn="base"/>
            <a:r>
              <a:rPr lang="en-IN" dirty="0"/>
              <a:t>Increasing the sample size over 200 decreases the accuracy (more noise).</a:t>
            </a:r>
          </a:p>
          <a:p>
            <a:pPr fontAlgn="base"/>
            <a:endParaRPr lang="en-IN" dirty="0"/>
          </a:p>
          <a:p>
            <a:pPr fontAlgn="base"/>
            <a:r>
              <a:rPr lang="en-IN" dirty="0"/>
              <a:t>Decreasing  it below 100 will also decrease the accuracy (less data available).</a:t>
            </a:r>
          </a:p>
          <a:p>
            <a:pPr lvl="0"/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0CF140-5FF6-EB4F-8833-48559E411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08595"/>
              </p:ext>
            </p:extLst>
          </p:nvPr>
        </p:nvGraphicFramePr>
        <p:xfrm>
          <a:off x="902525" y="1840281"/>
          <a:ext cx="4364420" cy="2262720"/>
        </p:xfrm>
        <a:graphic>
          <a:graphicData uri="http://schemas.openxmlformats.org/drawingml/2006/table">
            <a:tbl>
              <a:tblPr firstRow="1" bandRow="1">
                <a:tableStyleId>{399A1291-B28D-4783-9893-1EE2367302A4}</a:tableStyleId>
              </a:tblPr>
              <a:tblGrid>
                <a:gridCol w="637511">
                  <a:extLst>
                    <a:ext uri="{9D8B030D-6E8A-4147-A177-3AD203B41FA5}">
                      <a16:colId xmlns:a16="http://schemas.microsoft.com/office/drawing/2014/main" val="3600618183"/>
                    </a:ext>
                  </a:extLst>
                </a:gridCol>
                <a:gridCol w="1226915">
                  <a:extLst>
                    <a:ext uri="{9D8B030D-6E8A-4147-A177-3AD203B41FA5}">
                      <a16:colId xmlns:a16="http://schemas.microsoft.com/office/drawing/2014/main" val="991744323"/>
                    </a:ext>
                  </a:extLst>
                </a:gridCol>
                <a:gridCol w="1408889">
                  <a:extLst>
                    <a:ext uri="{9D8B030D-6E8A-4147-A177-3AD203B41FA5}">
                      <a16:colId xmlns:a16="http://schemas.microsoft.com/office/drawing/2014/main" val="1332977515"/>
                    </a:ext>
                  </a:extLst>
                </a:gridCol>
                <a:gridCol w="1091105">
                  <a:extLst>
                    <a:ext uri="{9D8B030D-6E8A-4147-A177-3AD203B41FA5}">
                      <a16:colId xmlns:a16="http://schemas.microsoft.com/office/drawing/2014/main" val="2902039709"/>
                    </a:ext>
                  </a:extLst>
                </a:gridCol>
              </a:tblGrid>
              <a:tr h="377120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Sample Size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Frequency (Hz)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Delay (s)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359994"/>
                  </a:ext>
                </a:extLst>
              </a:tr>
              <a:tr h="3771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159681"/>
                  </a:ext>
                </a:extLst>
              </a:tr>
              <a:tr h="3771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106826"/>
                  </a:ext>
                </a:extLst>
              </a:tr>
              <a:tr h="3771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985131"/>
                  </a:ext>
                </a:extLst>
              </a:tr>
              <a:tr h="3771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211004"/>
                  </a:ext>
                </a:extLst>
              </a:tr>
              <a:tr h="3771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3051194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98BFD7-5892-BD4A-876B-A35BEE285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39736"/>
              </p:ext>
            </p:extLst>
          </p:nvPr>
        </p:nvGraphicFramePr>
        <p:xfrm>
          <a:off x="902524" y="1828800"/>
          <a:ext cx="4370119" cy="2262720"/>
        </p:xfrm>
        <a:graphic>
          <a:graphicData uri="http://schemas.openxmlformats.org/drawingml/2006/table">
            <a:tbl>
              <a:tblPr/>
              <a:tblGrid>
                <a:gridCol w="4370119">
                  <a:extLst>
                    <a:ext uri="{9D8B030D-6E8A-4147-A177-3AD203B41FA5}">
                      <a16:colId xmlns:a16="http://schemas.microsoft.com/office/drawing/2014/main" val="4056440339"/>
                    </a:ext>
                  </a:extLst>
                </a:gridCol>
              </a:tblGrid>
              <a:tr h="22627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080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150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1297500" y="364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Optimal Step Length Pixel Values</a:t>
            </a:r>
            <a:endParaRPr dirty="0"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1297500" y="1432082"/>
            <a:ext cx="7038900" cy="3347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SS = 58.4cm, NS = 64.8cm , LS = 73cm.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Map Room x = 658cm (178px), Map Room y = 926cm (250px).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Key Observations :</a:t>
            </a:r>
          </a:p>
          <a:p>
            <a:pPr lvl="1"/>
            <a:r>
              <a:rPr lang="en-US" dirty="0"/>
              <a:t>Due to 2 second delay, the initial movement of the Blue Dot takes place after 3 steps.</a:t>
            </a:r>
          </a:p>
          <a:p>
            <a:pPr lvl="1"/>
            <a:r>
              <a:rPr lang="en-US" dirty="0"/>
              <a:t>Following movements are after 2 steps.</a:t>
            </a:r>
          </a:p>
          <a:p>
            <a:pPr lvl="1"/>
            <a:r>
              <a:rPr lang="en-US" dirty="0"/>
              <a:t>SS = 16px, NS = 18px, LS = 20px.</a:t>
            </a:r>
          </a:p>
          <a:p>
            <a:pPr lvl="0"/>
            <a:endParaRPr lang="en-US" dirty="0"/>
          </a:p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14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1297500" y="364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Optimal Frequency &amp; Sample Size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524835-AF45-0C40-8CC0-55A15C7A5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539474"/>
              </p:ext>
            </p:extLst>
          </p:nvPr>
        </p:nvGraphicFramePr>
        <p:xfrm>
          <a:off x="1236577" y="1278175"/>
          <a:ext cx="6670845" cy="3384458"/>
        </p:xfrm>
        <a:graphic>
          <a:graphicData uri="http://schemas.openxmlformats.org/drawingml/2006/table">
            <a:tbl>
              <a:tblPr firstRow="1" firstCol="1" bandRow="1">
                <a:tableStyleId>{399A1291-B28D-4783-9893-1EE2367302A4}</a:tableStyleId>
              </a:tblPr>
              <a:tblGrid>
                <a:gridCol w="1067204">
                  <a:extLst>
                    <a:ext uri="{9D8B030D-6E8A-4147-A177-3AD203B41FA5}">
                      <a16:colId xmlns:a16="http://schemas.microsoft.com/office/drawing/2014/main" val="2617792202"/>
                    </a:ext>
                  </a:extLst>
                </a:gridCol>
                <a:gridCol w="1067204">
                  <a:extLst>
                    <a:ext uri="{9D8B030D-6E8A-4147-A177-3AD203B41FA5}">
                      <a16:colId xmlns:a16="http://schemas.microsoft.com/office/drawing/2014/main" val="3993645168"/>
                    </a:ext>
                  </a:extLst>
                </a:gridCol>
                <a:gridCol w="1067204">
                  <a:extLst>
                    <a:ext uri="{9D8B030D-6E8A-4147-A177-3AD203B41FA5}">
                      <a16:colId xmlns:a16="http://schemas.microsoft.com/office/drawing/2014/main" val="297726610"/>
                    </a:ext>
                  </a:extLst>
                </a:gridCol>
                <a:gridCol w="1067204">
                  <a:extLst>
                    <a:ext uri="{9D8B030D-6E8A-4147-A177-3AD203B41FA5}">
                      <a16:colId xmlns:a16="http://schemas.microsoft.com/office/drawing/2014/main" val="661006204"/>
                    </a:ext>
                  </a:extLst>
                </a:gridCol>
                <a:gridCol w="1280644">
                  <a:extLst>
                    <a:ext uri="{9D8B030D-6E8A-4147-A177-3AD203B41FA5}">
                      <a16:colId xmlns:a16="http://schemas.microsoft.com/office/drawing/2014/main" val="1204838384"/>
                    </a:ext>
                  </a:extLst>
                </a:gridCol>
                <a:gridCol w="1121385">
                  <a:extLst>
                    <a:ext uri="{9D8B030D-6E8A-4147-A177-3AD203B41FA5}">
                      <a16:colId xmlns:a16="http://schemas.microsoft.com/office/drawing/2014/main" val="3129414728"/>
                    </a:ext>
                  </a:extLst>
                </a:gridCol>
              </a:tblGrid>
              <a:tr h="834526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Path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No. of Consistent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No. of Inconsistent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Consistency (%)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Average Error (Consistent)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Average Error (Inconsistent)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552549"/>
                  </a:ext>
                </a:extLst>
              </a:tr>
              <a:tr h="23181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13.365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23.67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571978"/>
                  </a:ext>
                </a:extLst>
              </a:tr>
              <a:tr h="23181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60%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14.11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21.635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11489"/>
                  </a:ext>
                </a:extLst>
              </a:tr>
              <a:tr h="23181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80%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13.96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21.64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200573"/>
                  </a:ext>
                </a:extLst>
              </a:tr>
              <a:tr h="23181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60%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16.33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22.13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685593"/>
                  </a:ext>
                </a:extLst>
              </a:tr>
              <a:tr h="23181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50%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18.26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24.82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684500"/>
                  </a:ext>
                </a:extLst>
              </a:tr>
              <a:tr h="23181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12.22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21.71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79981"/>
                  </a:ext>
                </a:extLst>
              </a:tr>
              <a:tr h="23181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13.14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20.94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375516"/>
                  </a:ext>
                </a:extLst>
              </a:tr>
              <a:tr h="23181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60%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14.82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23.654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045438"/>
                  </a:ext>
                </a:extLst>
              </a:tr>
              <a:tr h="23181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90%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8.45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791956"/>
                  </a:ext>
                </a:extLst>
              </a:tr>
              <a:tr h="23181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12.435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21.39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761293"/>
                  </a:ext>
                </a:extLst>
              </a:tr>
              <a:tr h="231812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AVG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6.8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3.2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68%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13.71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22.26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060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AAAABD-5262-A243-9D59-97375BE7B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283820"/>
              </p:ext>
            </p:extLst>
          </p:nvPr>
        </p:nvGraphicFramePr>
        <p:xfrm>
          <a:off x="1236577" y="1279748"/>
          <a:ext cx="6670845" cy="3396343"/>
        </p:xfrm>
        <a:graphic>
          <a:graphicData uri="http://schemas.openxmlformats.org/drawingml/2006/table">
            <a:tbl>
              <a:tblPr/>
              <a:tblGrid>
                <a:gridCol w="6670845">
                  <a:extLst>
                    <a:ext uri="{9D8B030D-6E8A-4147-A177-3AD203B41FA5}">
                      <a16:colId xmlns:a16="http://schemas.microsoft.com/office/drawing/2014/main" val="1799579371"/>
                    </a:ext>
                  </a:extLst>
                </a:gridCol>
              </a:tblGrid>
              <a:tr h="33963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75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62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49"/>
            <a:ext cx="7038900" cy="306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We have managed to implement all 5 modules.</a:t>
            </a:r>
            <a:endParaRPr sz="14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For the 2</a:t>
            </a:r>
            <a:r>
              <a:rPr lang="en-US" sz="1400" baseline="30000" dirty="0"/>
              <a:t>nd</a:t>
            </a:r>
            <a:r>
              <a:rPr lang="en-US" sz="1400" dirty="0"/>
              <a:t> LSTM, we were not able to collect better data, hence we had to make do with the data we had collected by optimizing it.</a:t>
            </a:r>
          </a:p>
          <a:p>
            <a:r>
              <a:rPr lang="en-US" sz="1400" dirty="0"/>
              <a:t>We made use of the GEC Main Building map as the GUI of our application,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We got a good final accuracy of 15(±3)cm if the user holds the phone according to the way the data was collected.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If they don’t, the accuracy is 30(±10)cm.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/>
              <a:t>Additionally to the 5 original modules, we also implemented the application of Navigation.</a:t>
            </a:r>
          </a:p>
        </p:txBody>
      </p:sp>
    </p:spTree>
    <p:extLst>
      <p:ext uri="{BB962C8B-B14F-4D97-AF65-F5344CB8AC3E}">
        <p14:creationId xmlns:p14="http://schemas.microsoft.com/office/powerpoint/2010/main" val="898104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448796"/>
            <a:ext cx="7038900" cy="306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b="1" dirty="0"/>
              <a:t>Improvements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Wall Detection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Smoother Blue Dot movement</a:t>
            </a:r>
          </a:p>
          <a:p>
            <a:r>
              <a:rPr lang="en-US" dirty="0"/>
              <a:t>Better 2</a:t>
            </a:r>
            <a:r>
              <a:rPr lang="en-US" baseline="30000" dirty="0"/>
              <a:t>nd</a:t>
            </a:r>
            <a:r>
              <a:rPr lang="en-US" dirty="0"/>
              <a:t> LSTM data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Node Database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Map Database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Multiple Floors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Abnormal Activities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dirty="0"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b="1" dirty="0"/>
              <a:t>Applications</a:t>
            </a:r>
          </a:p>
          <a:p>
            <a:pPr lvl="0"/>
            <a:r>
              <a:rPr lang="en-US" dirty="0"/>
              <a:t>Navigation in Malls, Hospitals, Office Campuses</a:t>
            </a:r>
          </a:p>
          <a:p>
            <a:pPr lvl="0"/>
            <a:r>
              <a:rPr lang="en-US" dirty="0"/>
              <a:t>Tracking</a:t>
            </a:r>
          </a:p>
          <a:p>
            <a:pPr lvl="0"/>
            <a:r>
              <a:rPr lang="en-US" dirty="0"/>
              <a:t>Security</a:t>
            </a: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20528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5155-6EC8-DC4C-9955-D33C8A1B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8401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Limitations of RNN</a:t>
            </a:r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1"/>
          </p:nvPr>
        </p:nvSpPr>
        <p:spPr>
          <a:xfrm>
            <a:off x="5174672" y="1028699"/>
            <a:ext cx="3161727" cy="385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/>
              <a:t>Vanishing  Gradient Problem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Gradient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During back propagation, gradient for each node is calculated using gradient for previous layer.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Therefore if the gradient in  the previous layer is small, the gradient in the current layer ll be even smaller.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Weight = Weight - Learning Rate * Gradient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2.0999 = 2.1 - 0.001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weights are barely adjusted in the earlier layers causing it not to learn.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800" y="2103800"/>
            <a:ext cx="4949424" cy="196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4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Long Short Term Memory (LSTM)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221" y="1062650"/>
            <a:ext cx="3872466" cy="295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7695" y="4008492"/>
            <a:ext cx="3867468" cy="750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41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PROPOSED WORK &amp;</a:t>
            </a:r>
            <a:br>
              <a:rPr lang="en"/>
            </a:b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5625" y="152400"/>
            <a:ext cx="3194610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5370225" y="4331575"/>
            <a:ext cx="3834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Level 0 Design Flow Diagram.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Collection 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927563" y="1225455"/>
            <a:ext cx="3013816" cy="34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We built a simple app using Android Studio to collect accelerometer and gyroscope sensor data and store it in a .csv file. 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Three buttons are provided to collect the data according to the activity or activity unit being performed. The data is recorded with a frequency of 50Hz. Once the data is recorded, we export it to a file.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t="3709" b="8179"/>
          <a:stretch/>
        </p:blipFill>
        <p:spPr>
          <a:xfrm>
            <a:off x="4236410" y="1008993"/>
            <a:ext cx="2195921" cy="377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1.jp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13498" y="1015355"/>
            <a:ext cx="2089068" cy="3777362"/>
          </a:xfrm>
          <a:prstGeom prst="rect">
            <a:avLst/>
          </a:prstGeom>
          <a:ln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9348</TotalTime>
  <Words>2644</Words>
  <Application>Microsoft Macintosh PowerPoint</Application>
  <PresentationFormat>On-screen Show (16:9)</PresentationFormat>
  <Paragraphs>422</Paragraphs>
  <Slides>47</Slides>
  <Notes>37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Times New Roman</vt:lpstr>
      <vt:lpstr>Calibri</vt:lpstr>
      <vt:lpstr>Arial</vt:lpstr>
      <vt:lpstr>LM Roman 12</vt:lpstr>
      <vt:lpstr>Montserrat</vt:lpstr>
      <vt:lpstr>Lato</vt:lpstr>
      <vt:lpstr>Focus</vt:lpstr>
      <vt:lpstr>INDOOR  POSITIONING SYSTEM USING DEEP LEARNING </vt:lpstr>
      <vt:lpstr>Objective</vt:lpstr>
      <vt:lpstr>Introduction</vt:lpstr>
      <vt:lpstr>Recurrent Neural Networks </vt:lpstr>
      <vt:lpstr>Limitations of RNN</vt:lpstr>
      <vt:lpstr>Long Short Term Memory (LSTM)</vt:lpstr>
      <vt:lpstr>PROPOSED WORK &amp; IMPLEMENTATION</vt:lpstr>
      <vt:lpstr>PowerPoint Presentation</vt:lpstr>
      <vt:lpstr>Data Collection </vt:lpstr>
      <vt:lpstr>PowerPoint Presentation</vt:lpstr>
      <vt:lpstr>Activity Data</vt:lpstr>
      <vt:lpstr>Activity Data</vt:lpstr>
      <vt:lpstr>Activity Data</vt:lpstr>
      <vt:lpstr>Activity Unit Data</vt:lpstr>
      <vt:lpstr>Activity Unit Data</vt:lpstr>
      <vt:lpstr>Activity Classification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Unit (AU) Classification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Distance Estimator</vt:lpstr>
      <vt:lpstr>Android Application </vt:lpstr>
      <vt:lpstr>Back-end</vt:lpstr>
      <vt:lpstr>Front-end</vt:lpstr>
      <vt:lpstr>Android Application [Final Designs]</vt:lpstr>
      <vt:lpstr>Android Application [Final Designs]</vt:lpstr>
      <vt:lpstr>Mapping Example ( 1px = 10cm)</vt:lpstr>
      <vt:lpstr>Computing Device Orientation </vt:lpstr>
      <vt:lpstr>Updating Device Position</vt:lpstr>
      <vt:lpstr>Navigation</vt:lpstr>
      <vt:lpstr>PowerPoint Presentation</vt:lpstr>
      <vt:lpstr>Demonstration</vt:lpstr>
      <vt:lpstr>TESTING &amp; RESULTS</vt:lpstr>
      <vt:lpstr>Optimal Frequency &amp; Sample Size</vt:lpstr>
      <vt:lpstr>Optimal Step Length Pixel Values</vt:lpstr>
      <vt:lpstr>Optimal Frequency &amp; Sample Size</vt:lpstr>
      <vt:lpstr>Conclusion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 POSITIONING SYSTEM USING DEEP LEARNING </dc:title>
  <cp:lastModifiedBy>Clyde Noronha</cp:lastModifiedBy>
  <cp:revision>87</cp:revision>
  <dcterms:modified xsi:type="dcterms:W3CDTF">2020-07-24T10:20:11Z</dcterms:modified>
</cp:coreProperties>
</file>